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>
  <p:sldMasterIdLst>
    <p:sldMasterId id="2147483660" r:id="rId4"/>
  </p:sldMasterIdLst>
  <p:notesMasterIdLst>
    <p:notesMasterId r:id="rId31"/>
  </p:notesMasterIdLst>
  <p:sldIdLst>
    <p:sldId id="256" r:id="rId5"/>
    <p:sldId id="287" r:id="rId6"/>
    <p:sldId id="297" r:id="rId7"/>
    <p:sldId id="306" r:id="rId8"/>
    <p:sldId id="283" r:id="rId9"/>
    <p:sldId id="299" r:id="rId10"/>
    <p:sldId id="311" r:id="rId11"/>
    <p:sldId id="300" r:id="rId12"/>
    <p:sldId id="307" r:id="rId13"/>
    <p:sldId id="292" r:id="rId14"/>
    <p:sldId id="310" r:id="rId15"/>
    <p:sldId id="301" r:id="rId16"/>
    <p:sldId id="309" r:id="rId17"/>
    <p:sldId id="308" r:id="rId18"/>
    <p:sldId id="302" r:id="rId19"/>
    <p:sldId id="289" r:id="rId20"/>
    <p:sldId id="273" r:id="rId21"/>
    <p:sldId id="290" r:id="rId22"/>
    <p:sldId id="274" r:id="rId23"/>
    <p:sldId id="303" r:id="rId24"/>
    <p:sldId id="305" r:id="rId25"/>
    <p:sldId id="304" r:id="rId26"/>
    <p:sldId id="296" r:id="rId27"/>
    <p:sldId id="313" r:id="rId28"/>
    <p:sldId id="298" r:id="rId29"/>
    <p:sldId id="265" r:id="rId30"/>
  </p:sldIdLst>
  <p:sldSz cx="12192000" cy="6858000"/>
  <p:notesSz cx="7315200" cy="96012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Politica" panose="0200050606000002000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yrn, Audra" initials="BA" lastIdx="1" clrIdx="0">
    <p:extLst>
      <p:ext uri="{19B8F6BF-5375-455C-9EA6-DF929625EA0E}">
        <p15:presenceInfo xmlns:p15="http://schemas.microsoft.com/office/powerpoint/2012/main" userId="S-1-5-21-32063543-231219336-604069369-960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34" autoAdjust="0"/>
    <p:restoredTop sz="94660"/>
  </p:normalViewPr>
  <p:slideViewPr>
    <p:cSldViewPr snapToGrid="0">
      <p:cViewPr varScale="1">
        <p:scale>
          <a:sx n="156" d="100"/>
          <a:sy n="156" d="100"/>
        </p:scale>
        <p:origin x="2724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5EDE44B-24BA-4695-A87A-412695953AA1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4333707-63C1-469C-8F83-F0377F22C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85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870775"/>
            <a:ext cx="6520578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611209"/>
            <a:ext cx="6520578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65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6F6E-AF21-4324-84A8-C7E2AC99565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8291" y="6438896"/>
            <a:ext cx="2708918" cy="30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50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8291" y="6438896"/>
            <a:ext cx="2708918" cy="304465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198" y="6438896"/>
            <a:ext cx="732942" cy="419104"/>
          </a:xfrm>
        </p:spPr>
        <p:txBody>
          <a:bodyPr/>
          <a:lstStyle/>
          <a:p>
            <a:fld id="{21A36F6E-AF21-4324-84A8-C7E2AC9956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269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6F6E-AF21-4324-84A8-C7E2AC99565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8291" y="6438896"/>
            <a:ext cx="2708918" cy="30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77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6F6E-AF21-4324-84A8-C7E2AC99565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8291" y="6438896"/>
            <a:ext cx="2708918" cy="30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01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6F6E-AF21-4324-84A8-C7E2AC99565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8291" y="6438896"/>
            <a:ext cx="2708918" cy="30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56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6F6E-AF21-4324-84A8-C7E2AC99565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8291" y="6438896"/>
            <a:ext cx="2708918" cy="30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81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198" y="6438896"/>
            <a:ext cx="732942" cy="419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21A36F6E-AF21-4324-84A8-C7E2AC9956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6768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cap="all" baseline="0">
          <a:solidFill>
            <a:schemeClr val="tx1">
              <a:lumMod val="50000"/>
            </a:schemeClr>
          </a:solidFill>
          <a:latin typeface="Politica" panose="0200050606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56259" y="1863090"/>
            <a:ext cx="5696415" cy="238075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7200" b="0" dirty="0">
                <a:latin typeface="Politica" panose="02000506060000020004" pitchFamily="50" charset="0"/>
              </a:rPr>
              <a:t>Technology </a:t>
            </a:r>
            <a:br>
              <a:rPr lang="en-US" sz="7200" b="0" dirty="0">
                <a:latin typeface="Politica" panose="02000506060000020004" pitchFamily="50" charset="0"/>
              </a:rPr>
            </a:br>
            <a:r>
              <a:rPr lang="en-US" sz="7200" b="0" dirty="0">
                <a:latin typeface="Politica" panose="02000506060000020004" pitchFamily="50" charset="0"/>
              </a:rPr>
              <a:t>and </a:t>
            </a:r>
            <a:r>
              <a:rPr lang="en-US" sz="7200" b="0" dirty="0" smtClean="0">
                <a:latin typeface="Politica" panose="02000506060000020004" pitchFamily="50" charset="0"/>
              </a:rPr>
              <a:t>THE F</a:t>
            </a:r>
            <a:r>
              <a:rPr lang="en-US" sz="7200" b="0" dirty="0" smtClean="0"/>
              <a:t>UTURE OF RAILROADING</a:t>
            </a:r>
            <a:endParaRPr lang="en-US" sz="2800" dirty="0">
              <a:latin typeface="Politica" panose="02000506060000020004" pitchFamily="50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516409" y="4826473"/>
            <a:ext cx="5696415" cy="183531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+mj-lt"/>
              </a:rPr>
              <a:t>JOHN </a:t>
            </a:r>
            <a:r>
              <a:rPr lang="en-US" b="1" dirty="0" smtClean="0">
                <a:latin typeface="+mj-lt"/>
              </a:rPr>
              <a:t>SCHEIB</a:t>
            </a:r>
            <a:br>
              <a:rPr lang="en-US" b="1" dirty="0" smtClean="0">
                <a:latin typeface="+mj-lt"/>
              </a:rPr>
            </a:br>
            <a:r>
              <a:rPr lang="en-US" dirty="0" smtClean="0"/>
              <a:t>Chief </a:t>
            </a:r>
            <a:r>
              <a:rPr lang="en-US" dirty="0"/>
              <a:t>Legal </a:t>
            </a:r>
            <a:r>
              <a:rPr lang="en-US" dirty="0" smtClean="0"/>
              <a:t>Officer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EVP Law and Administration</a:t>
            </a:r>
            <a:br>
              <a:rPr lang="en-US" dirty="0"/>
            </a:br>
            <a:endParaRPr lang="en-US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b="1" cap="all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May 17, 2018</a:t>
            </a:r>
            <a:endParaRPr lang="en-US" sz="1600" b="1" cap="all" dirty="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731" y="5528864"/>
            <a:ext cx="1654338" cy="43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8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6F6E-AF21-4324-84A8-C7E2AC99565D}" type="slidenum">
              <a:rPr lang="en-US" smtClean="0"/>
              <a:t>9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51101">
            <a:off x="1427199" y="110938"/>
            <a:ext cx="7703695" cy="6352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487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6F6E-AF21-4324-84A8-C7E2AC99565D}" type="slidenum">
              <a:rPr lang="en-US" smtClean="0"/>
              <a:t>10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76460">
            <a:off x="1500236" y="388766"/>
            <a:ext cx="7406277" cy="6025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38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0" dirty="0" smtClean="0"/>
              <a:t>5</a:t>
            </a:r>
            <a:r>
              <a:rPr lang="en-US" dirty="0" smtClean="0"/>
              <a:t> SIMPLE POINTS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6F6E-AF21-4324-84A8-C7E2AC99565D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0321" y="1834166"/>
            <a:ext cx="1093503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Technology development is inevitable.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/>
                </a:solidFill>
              </a:rPr>
              <a:t>Application of many technologies is easier for rail 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than other modes.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Safety and productivity are key goals.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PTC is the backbone for many technology-assisted </a:t>
            </a:r>
            <a:b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rail operations.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FRA is lagging other agencies in talking about technology </a:t>
            </a:r>
            <a:b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and the future.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380" y="696162"/>
            <a:ext cx="2918236" cy="113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4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6F6E-AF21-4324-84A8-C7E2AC99565D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654" y="1252424"/>
            <a:ext cx="6938831" cy="46844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4418" y="725564"/>
            <a:ext cx="4419300" cy="2209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4418" y="3151413"/>
            <a:ext cx="3634791" cy="242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6F6E-AF21-4324-84A8-C7E2AC99565D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1161"/>
            <a:ext cx="12192000" cy="561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7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0" dirty="0" smtClean="0"/>
              <a:t>5</a:t>
            </a:r>
            <a:r>
              <a:rPr lang="en-US" dirty="0" smtClean="0"/>
              <a:t> SIMPLE POINTS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6F6E-AF21-4324-84A8-C7E2AC99565D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0321" y="1834166"/>
            <a:ext cx="1093503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Technology development is inevitable.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Application of many technologies is easier for rail than other modes.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/>
                </a:solidFill>
              </a:rPr>
              <a:t>Safety and productivity are key goals.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PTC is the backbone for many technology-assisted </a:t>
            </a:r>
            <a:b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rail operations.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FRA is lagging other agencies in talking about technology </a:t>
            </a:r>
            <a:b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and the future.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380" y="696162"/>
            <a:ext cx="2918236" cy="113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5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Technology </a:t>
            </a:r>
            <a:r>
              <a:rPr lang="en-US" b="0" dirty="0" smtClean="0"/>
              <a:t>Enhancing Safety</a:t>
            </a:r>
            <a:endParaRPr lang="en-US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6F6E-AF21-4324-84A8-C7E2AC99565D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141" y="3648540"/>
            <a:ext cx="3110264" cy="2407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5825" y="1915559"/>
            <a:ext cx="5306211" cy="36373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8073" y="1688689"/>
            <a:ext cx="2089332" cy="17698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2649" y="2116394"/>
            <a:ext cx="1967932" cy="363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0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217" y="753228"/>
            <a:ext cx="9613861" cy="1080938"/>
          </a:xfrm>
        </p:spPr>
        <p:txBody>
          <a:bodyPr/>
          <a:lstStyle/>
          <a:p>
            <a:r>
              <a:rPr lang="en-US" dirty="0" smtClean="0"/>
              <a:t>Technology </a:t>
            </a:r>
            <a:r>
              <a:rPr lang="en-US" b="0" dirty="0" smtClean="0"/>
              <a:t>Driving PRODUCTIVITY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6F6E-AF21-4324-84A8-C7E2AC99565D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1562" y="3701848"/>
            <a:ext cx="5526930" cy="231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1077" y="1687328"/>
            <a:ext cx="3095319" cy="1816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100" y="2595718"/>
            <a:ext cx="3654233" cy="27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4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6F6E-AF21-4324-84A8-C7E2AC99565D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181" y="1911426"/>
            <a:ext cx="5366564" cy="3878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2360" y="3754969"/>
            <a:ext cx="4265494" cy="22638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6452360" y="1888308"/>
            <a:ext cx="3602540" cy="1657526"/>
            <a:chOff x="1227362" y="1207536"/>
            <a:chExt cx="6689276" cy="3025715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7362" y="1207536"/>
              <a:ext cx="6689276" cy="302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1430347" y="1244934"/>
              <a:ext cx="6384640" cy="2194907"/>
              <a:chOff x="1430347" y="1244934"/>
              <a:chExt cx="6384640" cy="2194907"/>
            </a:xfrm>
          </p:grpSpPr>
          <p:sp>
            <p:nvSpPr>
              <p:cNvPr id="12" name="Rounded Rectangle 11"/>
              <p:cNvSpPr/>
              <p:nvPr/>
            </p:nvSpPr>
            <p:spPr bwMode="auto">
              <a:xfrm>
                <a:off x="6690526" y="3209069"/>
                <a:ext cx="1124461" cy="204468"/>
              </a:xfrm>
              <a:prstGeom prst="round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4" rIns="91429" bIns="4571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" name="Rounded Rectangle 12"/>
              <p:cNvSpPr/>
              <p:nvPr/>
            </p:nvSpPr>
            <p:spPr bwMode="auto">
              <a:xfrm>
                <a:off x="5703769" y="3093101"/>
                <a:ext cx="1222079" cy="346740"/>
              </a:xfrm>
              <a:prstGeom prst="roundRect">
                <a:avLst/>
              </a:prstGeom>
              <a:solidFill>
                <a:schemeClr val="accent1">
                  <a:alpha val="49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4" rIns="91429" bIns="45714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800" b="1" dirty="0">
                    <a:solidFill>
                      <a:srgbClr val="FFFFFF"/>
                    </a:solidFill>
                    <a:latin typeface="+mj-lt"/>
                  </a:rPr>
                  <a:t>ExpressNS</a:t>
                </a:r>
              </a:p>
            </p:txBody>
          </p:sp>
          <p:sp>
            <p:nvSpPr>
              <p:cNvPr id="14" name="Rounded Rectangle 13"/>
              <p:cNvSpPr/>
              <p:nvPr/>
            </p:nvSpPr>
            <p:spPr bwMode="auto">
              <a:xfrm>
                <a:off x="5828724" y="1893352"/>
                <a:ext cx="1712822" cy="291218"/>
              </a:xfrm>
              <a:prstGeom prst="roundRect">
                <a:avLst/>
              </a:prstGeom>
              <a:solidFill>
                <a:schemeClr val="accent1">
                  <a:alpha val="49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4" rIns="91429" bIns="45714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sz="800" b="1" dirty="0" smtClean="0">
                    <a:solidFill>
                      <a:srgbClr val="FFFFFF"/>
                    </a:solidFill>
                    <a:latin typeface="+mj-lt"/>
                  </a:rPr>
                  <a:t>Yard Management</a:t>
                </a:r>
                <a:endParaRPr lang="en-US" sz="800" b="1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5" name="Rounded Rectangle 14"/>
              <p:cNvSpPr/>
              <p:nvPr/>
            </p:nvSpPr>
            <p:spPr bwMode="auto">
              <a:xfrm>
                <a:off x="1876306" y="2464334"/>
                <a:ext cx="1262366" cy="262305"/>
              </a:xfrm>
              <a:prstGeom prst="roundRect">
                <a:avLst/>
              </a:prstGeom>
              <a:solidFill>
                <a:schemeClr val="accent1">
                  <a:alpha val="49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4" rIns="91429" bIns="45714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b="1" dirty="0" smtClean="0">
                    <a:solidFill>
                      <a:srgbClr val="FFFFFF"/>
                    </a:solidFill>
                    <a:latin typeface="+mj-lt"/>
                  </a:rPr>
                  <a:t>Load Plan</a:t>
                </a:r>
                <a:endParaRPr lang="en-US" sz="900" b="1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6" name="Rounded Rectangle 15"/>
              <p:cNvSpPr/>
              <p:nvPr/>
            </p:nvSpPr>
            <p:spPr bwMode="auto">
              <a:xfrm>
                <a:off x="1430347" y="1244934"/>
                <a:ext cx="6163315" cy="279054"/>
              </a:xfrm>
              <a:prstGeom prst="roundRect">
                <a:avLst/>
              </a:prstGeom>
              <a:solidFill>
                <a:schemeClr val="accent1">
                  <a:alpha val="6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4" rIns="91429" bIns="4571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</a:rPr>
                  <a:t>Core OPTCS</a:t>
                </a:r>
              </a:p>
            </p:txBody>
          </p:sp>
          <p:cxnSp>
            <p:nvCxnSpPr>
              <p:cNvPr id="17" name="Straight Connector 16"/>
              <p:cNvCxnSpPr/>
              <p:nvPr/>
            </p:nvCxnSpPr>
            <p:spPr bwMode="auto">
              <a:xfrm>
                <a:off x="2688882" y="1619002"/>
                <a:ext cx="835000" cy="542946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flipH="1">
                <a:off x="2132741" y="1523987"/>
                <a:ext cx="2385911" cy="182549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 flipV="1">
                <a:off x="2530207" y="1531704"/>
                <a:ext cx="2036898" cy="92468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 flipH="1" flipV="1">
                <a:off x="4579756" y="1523987"/>
                <a:ext cx="1725935" cy="1561162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/>
              <p:cNvCxnSpPr>
                <a:stCxn id="14" idx="0"/>
              </p:cNvCxnSpPr>
              <p:nvPr/>
            </p:nvCxnSpPr>
            <p:spPr bwMode="auto">
              <a:xfrm flipH="1" flipV="1">
                <a:off x="4481860" y="1546612"/>
                <a:ext cx="2203275" cy="34674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2" name="Oval 21"/>
              <p:cNvSpPr/>
              <p:nvPr/>
            </p:nvSpPr>
            <p:spPr bwMode="auto">
              <a:xfrm>
                <a:off x="4533672" y="1499103"/>
                <a:ext cx="73166" cy="47508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4" rIns="91429" bIns="4571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 bwMode="auto">
              <a:xfrm>
                <a:off x="2128625" y="1682783"/>
                <a:ext cx="73166" cy="47508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4" rIns="91429" bIns="4571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 bwMode="auto">
              <a:xfrm>
                <a:off x="2499632" y="2432630"/>
                <a:ext cx="73166" cy="47508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4" rIns="91429" bIns="4571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 bwMode="auto">
              <a:xfrm>
                <a:off x="3288310" y="3287550"/>
                <a:ext cx="73166" cy="47508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4" rIns="91429" bIns="4571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 bwMode="auto">
              <a:xfrm>
                <a:off x="6268309" y="3061396"/>
                <a:ext cx="73166" cy="47508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4" rIns="91429" bIns="4571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 bwMode="auto">
              <a:xfrm>
                <a:off x="6757504" y="1851510"/>
                <a:ext cx="73166" cy="47508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4" rIns="91429" bIns="4571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3217" y="753228"/>
            <a:ext cx="9613861" cy="1080938"/>
          </a:xfrm>
        </p:spPr>
        <p:txBody>
          <a:bodyPr/>
          <a:lstStyle/>
          <a:p>
            <a:r>
              <a:rPr lang="en-US" dirty="0" smtClean="0"/>
              <a:t>Technology </a:t>
            </a:r>
            <a:r>
              <a:rPr lang="en-US" b="0" dirty="0" smtClean="0"/>
              <a:t>Driving PRODUCTIVITY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35250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Technology </a:t>
            </a:r>
            <a:r>
              <a:rPr lang="en-US" b="0" dirty="0"/>
              <a:t>creating growth opportunities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6F6E-AF21-4324-84A8-C7E2AC99565D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180" y="1580347"/>
            <a:ext cx="7792789" cy="428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5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4647" y="2005470"/>
            <a:ext cx="9311640" cy="40295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 </a:t>
            </a:r>
            <a:r>
              <a:rPr lang="en-US" b="0" dirty="0" smtClean="0"/>
              <a:t>and</a:t>
            </a:r>
            <a:r>
              <a:rPr lang="en-US" dirty="0" smtClean="0"/>
              <a:t> Innovation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6F6E-AF21-4324-84A8-C7E2AC99565D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321" y="3730007"/>
            <a:ext cx="4101801" cy="21421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714" y="3509027"/>
            <a:ext cx="6436709" cy="257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2574" y="1011350"/>
            <a:ext cx="3116689" cy="23015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4647" y="2005471"/>
            <a:ext cx="2767753" cy="138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6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0" dirty="0"/>
              <a:t>5</a:t>
            </a:r>
            <a:r>
              <a:rPr lang="en-US" dirty="0" smtClean="0"/>
              <a:t> SIMPLE POINTS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6F6E-AF21-4324-84A8-C7E2AC99565D}" type="slidenum">
              <a:rPr lang="en-US" smtClean="0"/>
              <a:t>19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0321" y="1834166"/>
            <a:ext cx="1093503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Technology development is inevitable.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Application of many technologies is easier for rail </a:t>
            </a:r>
            <a:b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than other modes.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Safety and productivity are key goals.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/>
                </a:solidFill>
              </a:rPr>
              <a:t>PTC is the backbone for many technology-assisted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rail operations.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FRA is lagging other agencies in talking about technology </a:t>
            </a:r>
            <a:b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and the future.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380" y="696162"/>
            <a:ext cx="2918236" cy="113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1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6F6E-AF21-4324-84A8-C7E2AC99565D}" type="slidenum">
              <a:rPr lang="en-US" smtClean="0"/>
              <a:t>20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20000">
            <a:off x="1291255" y="195584"/>
            <a:ext cx="7616226" cy="6322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832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0" dirty="0" smtClean="0"/>
              <a:t>5</a:t>
            </a:r>
            <a:r>
              <a:rPr lang="en-US" dirty="0" smtClean="0"/>
              <a:t> SIMPLE POINTS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6F6E-AF21-4324-84A8-C7E2AC99565D}" type="slidenum">
              <a:rPr lang="en-US" smtClean="0"/>
              <a:t>21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0321" y="1834166"/>
            <a:ext cx="1093503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Technology development is inevitable.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Application of many technologies is easier for rail </a:t>
            </a:r>
            <a:b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than other modes.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Safety and productivity are key goals.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PTC is the backbone for many technology-assisted </a:t>
            </a:r>
            <a:b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rail operations.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/>
                </a:solidFill>
              </a:rPr>
              <a:t>FRA is lagging other agencies in talking about technology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and the future.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380" y="696162"/>
            <a:ext cx="2918236" cy="113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10330579" cy="1080938"/>
          </a:xfrm>
        </p:spPr>
        <p:txBody>
          <a:bodyPr/>
          <a:lstStyle/>
          <a:p>
            <a:r>
              <a:rPr lang="en-US" dirty="0"/>
              <a:t>Safety, Service, and Efficiency</a:t>
            </a:r>
            <a:r>
              <a:rPr lang="en-US" b="0" dirty="0"/>
              <a:t>…through Autonomy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6F6E-AF21-4324-84A8-C7E2AC99565D}" type="slidenum">
              <a:rPr lang="en-US" smtClean="0"/>
              <a:t>22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 rot="-360000">
            <a:off x="2342671" y="1708376"/>
            <a:ext cx="6196589" cy="4540979"/>
            <a:chOff x="3357656" y="1091206"/>
            <a:chExt cx="6484336" cy="475184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7657" y="1905694"/>
              <a:ext cx="6484335" cy="39373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7656" y="1091206"/>
              <a:ext cx="6484335" cy="8144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0066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6F6E-AF21-4324-84A8-C7E2AC99565D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602" y="257010"/>
            <a:ext cx="4791298" cy="66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6F6E-AF21-4324-84A8-C7E2AC99565D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184" y="702396"/>
            <a:ext cx="8671470" cy="5246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795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0322" y="1863090"/>
            <a:ext cx="5399636" cy="2380755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7200" dirty="0" smtClean="0">
                <a:latin typeface="Politica" panose="02000506060000020004" pitchFamily="50" charset="0"/>
              </a:rPr>
              <a:t>Thank you</a:t>
            </a:r>
            <a:endParaRPr lang="en-US" sz="2800" dirty="0">
              <a:latin typeface="Politica" panose="02000506060000020004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731" y="5528864"/>
            <a:ext cx="1654338" cy="430531"/>
          </a:xfrm>
          <a:prstGeom prst="rect">
            <a:avLst/>
          </a:prstGeom>
        </p:spPr>
      </p:pic>
      <p:sp>
        <p:nvSpPr>
          <p:cNvPr id="9" name="Subtitle 6"/>
          <p:cNvSpPr>
            <a:spLocks noGrp="1"/>
          </p:cNvSpPr>
          <p:nvPr>
            <p:ph type="subTitle" idx="1"/>
          </p:nvPr>
        </p:nvSpPr>
        <p:spPr>
          <a:xfrm>
            <a:off x="516409" y="4826473"/>
            <a:ext cx="5696415" cy="183531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+mj-lt"/>
              </a:rPr>
              <a:t>JOHN </a:t>
            </a:r>
            <a:r>
              <a:rPr lang="en-US" b="1" dirty="0" smtClean="0">
                <a:latin typeface="+mj-lt"/>
              </a:rPr>
              <a:t>SCHEIB</a:t>
            </a:r>
            <a:br>
              <a:rPr lang="en-US" b="1" dirty="0" smtClean="0">
                <a:latin typeface="+mj-lt"/>
              </a:rPr>
            </a:br>
            <a:r>
              <a:rPr lang="en-US" dirty="0" smtClean="0"/>
              <a:t>Chief </a:t>
            </a:r>
            <a:r>
              <a:rPr lang="en-US" dirty="0"/>
              <a:t>Legal </a:t>
            </a:r>
            <a:r>
              <a:rPr lang="en-US" dirty="0" smtClean="0"/>
              <a:t>Officer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EVP Law and Administration</a:t>
            </a:r>
            <a:br>
              <a:rPr lang="en-US" dirty="0"/>
            </a:br>
            <a:endParaRPr lang="en-US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b="1" cap="all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May 17, 2018</a:t>
            </a:r>
            <a:endParaRPr lang="en-US" sz="1600" b="1" cap="all" dirty="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60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14" y="1027295"/>
            <a:ext cx="11118203" cy="43356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6F6E-AF21-4324-84A8-C7E2AC9956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1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6F6E-AF21-4324-84A8-C7E2AC99565D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17" y="2220683"/>
            <a:ext cx="3650379" cy="25309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471" y="2220682"/>
            <a:ext cx="3805908" cy="25309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0354" y="2220682"/>
            <a:ext cx="3808445" cy="25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6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6F6E-AF21-4324-84A8-C7E2AC99565D}" type="slidenum">
              <a:rPr lang="en-US" smtClean="0"/>
              <a:t>4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2126" y="2636565"/>
            <a:ext cx="2324111" cy="23241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644" y="1281198"/>
            <a:ext cx="8887538" cy="11035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926" y="3578280"/>
            <a:ext cx="2072951" cy="19624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272" y="3543294"/>
            <a:ext cx="1966979" cy="203242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21" y="3012232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9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6F6E-AF21-4324-84A8-C7E2AC99565D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4" y="527700"/>
            <a:ext cx="12104076" cy="57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2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6F6E-AF21-4324-84A8-C7E2AC99565D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209" y="694592"/>
            <a:ext cx="7910645" cy="5375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476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0" dirty="0" smtClean="0"/>
              <a:t>5</a:t>
            </a:r>
            <a:r>
              <a:rPr lang="en-US" dirty="0" smtClean="0"/>
              <a:t> SIMPLE POINTS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6F6E-AF21-4324-84A8-C7E2AC99565D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0321" y="1834166"/>
            <a:ext cx="1093503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/>
                </a:solidFill>
              </a:rPr>
              <a:t>Technology development is inevitable.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Application of many technologies is easier for rail </a:t>
            </a:r>
            <a:b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than other modes.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Safety and productivity are key goals.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PTC is the backbone for many technology-assisted </a:t>
            </a:r>
            <a:b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rail operations.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FRA is lagging other agencies in talking about technology </a:t>
            </a:r>
            <a:b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and the future.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380" y="696162"/>
            <a:ext cx="2918236" cy="113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1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6F6E-AF21-4324-84A8-C7E2AC99565D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69" y="887520"/>
            <a:ext cx="11035627" cy="4871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96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350524-5643-4029-A5B3-1918D99EE2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3DD82C9-45AC-47DE-80F2-4318A16833F7}">
  <ds:schemaRefs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5E70CC1-5236-424A-A17F-23E67FB8B5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2310</TotalTime>
  <Words>159</Words>
  <Application>Microsoft Office PowerPoint</Application>
  <PresentationFormat>Widescreen</PresentationFormat>
  <Paragraphs>72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Calibri</vt:lpstr>
      <vt:lpstr>Politica</vt:lpstr>
      <vt:lpstr>Wingdings</vt:lpstr>
      <vt:lpstr>Arial</vt:lpstr>
      <vt:lpstr>Berlin</vt:lpstr>
      <vt:lpstr>Technology  and THE FUTURE OF RAILROADING</vt:lpstr>
      <vt:lpstr>NS and Innovation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 SIMPLE POINTS</vt:lpstr>
      <vt:lpstr>PowerPoint Presentation</vt:lpstr>
      <vt:lpstr>PowerPoint Presentation</vt:lpstr>
      <vt:lpstr>PowerPoint Presentation</vt:lpstr>
      <vt:lpstr>5 SIMPLE POINTS</vt:lpstr>
      <vt:lpstr>PowerPoint Presentation</vt:lpstr>
      <vt:lpstr>PowerPoint Presentation</vt:lpstr>
      <vt:lpstr>5 SIMPLE POINTS</vt:lpstr>
      <vt:lpstr>Technology Enhancing Safety</vt:lpstr>
      <vt:lpstr>Technology Driving PRODUCTIVITY</vt:lpstr>
      <vt:lpstr>Technology Driving PRODUCTIVITY</vt:lpstr>
      <vt:lpstr>Technology creating growth opportunities</vt:lpstr>
      <vt:lpstr>5 SIMPLE POINTS</vt:lpstr>
      <vt:lpstr>PowerPoint Presentation</vt:lpstr>
      <vt:lpstr>5 SIMPLE POINTS</vt:lpstr>
      <vt:lpstr>Safety, Service, and Efficiency…through Autonomy</vt:lpstr>
      <vt:lpstr>PowerPoint Presentation</vt:lpstr>
      <vt:lpstr>PowerPoint Presentation</vt:lpstr>
      <vt:lpstr>Thank you</vt:lpstr>
    </vt:vector>
  </TitlesOfParts>
  <Company>Norfolk Southern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Byrn, Audra</dc:creator>
  <cp:lastModifiedBy>Scheib, John M</cp:lastModifiedBy>
  <cp:revision>178</cp:revision>
  <cp:lastPrinted>2017-11-28T16:09:21Z</cp:lastPrinted>
  <dcterms:created xsi:type="dcterms:W3CDTF">2017-11-08T20:17:29Z</dcterms:created>
  <dcterms:modified xsi:type="dcterms:W3CDTF">2018-05-22T21:57:40Z</dcterms:modified>
</cp:coreProperties>
</file>